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33" d="100"/>
          <a:sy n="33" d="100"/>
        </p:scale>
        <p:origin x="66" y="-3588"/>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12/28/2017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12/28/2017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2" y="21977009"/>
            <a:ext cx="17447882" cy="10775473"/>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626804"/>
            <a:ext cx="19670912" cy="6586210"/>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0" y="15043267"/>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44315" y="4808012"/>
            <a:ext cx="19086307" cy="7887639"/>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975051"/>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1816" y="23116377"/>
            <a:ext cx="4124938" cy="41249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48808" y="27826766"/>
            <a:ext cx="4230953" cy="4230953"/>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5127" y="18829083"/>
            <a:ext cx="6213474" cy="3925260"/>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870484"/>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05505" y="27794731"/>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05505" y="23116377"/>
            <a:ext cx="6762135" cy="4208397"/>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4315" y="18873329"/>
            <a:ext cx="6213474" cy="3927499"/>
          </a:xfrm>
          <a:prstGeom prst="rect">
            <a:avLst/>
          </a:prstGeom>
        </p:spPr>
      </p:pic>
      <p:sp>
        <p:nvSpPr>
          <p:cNvPr id="31" name="Rectangle 30"/>
          <p:cNvSpPr/>
          <p:nvPr/>
        </p:nvSpPr>
        <p:spPr>
          <a:xfrm>
            <a:off x="499722" y="25482403"/>
            <a:ext cx="19636054"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8443962" y="25664527"/>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702475" y="25649933"/>
            <a:ext cx="7538735" cy="5182840"/>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2987560"/>
            <a:ext cx="1962775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227199"/>
            <a:ext cx="19008997"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id="{185AE125-3418-4ED3-8EE6-15FF090C5C91}"/>
              </a:ext>
            </a:extLst>
          </p:cNvPr>
          <p:cNvSpPr txBox="1"/>
          <p:nvPr/>
        </p:nvSpPr>
        <p:spPr>
          <a:xfrm>
            <a:off x="20958583" y="11501294"/>
            <a:ext cx="16471303" cy="3231654"/>
          </a:xfrm>
          <a:prstGeom prst="rect">
            <a:avLst/>
          </a:prstGeom>
          <a:solidFill>
            <a:schemeClr val="bg1"/>
          </a:solidFill>
        </p:spPr>
        <p:txBody>
          <a:bodyPr wrap="square" rtlCol="0">
            <a:spAutoFit/>
          </a:bodyPr>
          <a:lstStyle/>
          <a:p>
            <a:r>
              <a:rPr lang="en-US" sz="3400" b="1" dirty="0">
                <a:latin typeface="Times New Roman" panose="02020603050405020304" pitchFamily="18" charset="0"/>
                <a:cs typeface="Times New Roman" panose="02020603050405020304" pitchFamily="18" charset="0"/>
              </a:rPr>
              <a:t>Figure 6 (Above)</a:t>
            </a:r>
            <a:r>
              <a:rPr lang="en-US" sz="3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3400" b="1" dirty="0">
                <a:latin typeface="Times New Roman" panose="02020603050405020304" pitchFamily="18" charset="0"/>
                <a:cs typeface="Times New Roman" panose="02020603050405020304" pitchFamily="18" charset="0"/>
              </a:rPr>
              <a:t>Figure 7 (Below)</a:t>
            </a:r>
            <a:r>
              <a:rPr lang="en-US" sz="3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at ~+5,000 km/s.</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300123" y="23116377"/>
            <a:ext cx="5319545" cy="3693319"/>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There seems to be multiple detections in the sample. The peak nearest 7000 km/s could be harmonic beeper interference</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id="{5800FE4B-D077-43FF-B6E4-5C29FEAF34EC}"/>
              </a:ext>
            </a:extLst>
          </p:cNvPr>
          <p:cNvSpPr txBox="1"/>
          <p:nvPr/>
        </p:nvSpPr>
        <p:spPr>
          <a:xfrm>
            <a:off x="32353856" y="27794731"/>
            <a:ext cx="5212080" cy="4708981"/>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two-peaked fit</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reveals it is not an elliptical galaxy, thus it is more likely to be a two-peaked fit</a:t>
            </a:r>
          </a:p>
        </p:txBody>
      </p:sp>
      <p:sp>
        <p:nvSpPr>
          <p:cNvPr id="38" name="Rectangle 37"/>
          <p:cNvSpPr/>
          <p:nvPr/>
        </p:nvSpPr>
        <p:spPr>
          <a:xfrm>
            <a:off x="8050799" y="13342219"/>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id="{74BDACCB-D33F-4C3B-8C5B-A3BEE3BFDEF5}"/>
              </a:ext>
            </a:extLst>
          </p:cNvPr>
          <p:cNvSpPr txBox="1"/>
          <p:nvPr/>
        </p:nvSpPr>
        <p:spPr>
          <a:xfrm>
            <a:off x="16177846" y="25672500"/>
            <a:ext cx="3652776" cy="3108543"/>
          </a:xfrm>
          <a:prstGeom prst="rect">
            <a:avLst/>
          </a:prstGeom>
          <a:solidFill>
            <a:schemeClr val="bg1"/>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Displayed to the left are graphs comparing specific data of declination strip 35 and the ALFALFA catalog.</a:t>
            </a:r>
          </a:p>
          <a:p>
            <a:r>
              <a:rPr lang="en-US" sz="2800" dirty="0">
                <a:latin typeface="Times New Roman" panose="02020603050405020304" pitchFamily="18" charset="0"/>
                <a:cs typeface="Times New Roman" panose="02020603050405020304" pitchFamily="18" charset="0"/>
              </a:rPr>
              <a:t>Figure 4 (Left): </a:t>
            </a:r>
          </a:p>
          <a:p>
            <a:r>
              <a:rPr lang="en-US" sz="2800" dirty="0">
                <a:latin typeface="Times New Roman" panose="02020603050405020304" pitchFamily="18" charset="0"/>
                <a:cs typeface="Times New Roman" panose="02020603050405020304" pitchFamily="18" charset="0"/>
              </a:rPr>
              <a:t>Figure 5 (Right):</a:t>
            </a:r>
          </a:p>
        </p:txBody>
      </p:sp>
      <p:sp>
        <p:nvSpPr>
          <p:cNvPr id="9" name="TextBox 8">
            <a:extLst>
              <a:ext uri="{FF2B5EF4-FFF2-40B4-BE49-F238E27FC236}">
                <a16:creationId xmlns:a16="http://schemas.microsoft.com/office/drawing/2014/main" id="{02825A76-BEF5-4539-AE33-36B92643E668}"/>
              </a:ext>
            </a:extLst>
          </p:cNvPr>
          <p:cNvSpPr txBox="1"/>
          <p:nvPr/>
        </p:nvSpPr>
        <p:spPr>
          <a:xfrm>
            <a:off x="744315" y="22956623"/>
            <a:ext cx="19086307" cy="2123658"/>
          </a:xfrm>
          <a:prstGeom prst="rect">
            <a:avLst/>
          </a:prstGeom>
          <a:solidFill>
            <a:schemeClr val="bg1"/>
          </a:solidFill>
        </p:spPr>
        <p:txBody>
          <a:bodyPr wrap="square" rtlCol="0">
            <a:spAutoFit/>
          </a:bodyPr>
          <a:lstStyle/>
          <a:p>
            <a:r>
              <a:rPr lang="en-US" sz="2200" dirty="0">
                <a:latin typeface="Times New Roman" panose="02020603050405020304" pitchFamily="18" charset="0"/>
                <a:cs typeface="Times New Roman" panose="02020603050405020304" pitchFamily="18" charset="0"/>
              </a:rPr>
              <a:t>Shown above is a visual representation of the reduction/analysis process of a galaxy spectrum, where flux density is plotted as a function of velocity (a velocity of 0 km/s corresponds to a wavelength of 21-cm). </a:t>
            </a:r>
            <a:r>
              <a:rPr lang="en-US" sz="2200" b="1" dirty="0">
                <a:latin typeface="Times New Roman" panose="02020603050405020304" pitchFamily="18" charset="0"/>
                <a:cs typeface="Times New Roman" panose="02020603050405020304" pitchFamily="18" charset="0"/>
              </a:rPr>
              <a:t>Figure 1</a:t>
            </a:r>
            <a:r>
              <a:rPr lang="en-US" sz="2200" dirty="0">
                <a:latin typeface="Times New Roman" panose="02020603050405020304" pitchFamily="18" charset="0"/>
                <a:cs typeface="Times New Roman" panose="02020603050405020304" pitchFamily="18" charset="0"/>
              </a:rPr>
              <a:t>. consists of loaded source data. A proper measurement can only be made with a baseline to the data.  The area of the spectrum is selected and marked in blue. These areas are noise, not including RFI or sources. A polynomial fit is calculated, giving an RMS for each fit. </a:t>
            </a:r>
            <a:r>
              <a:rPr lang="en-US" sz="2200" b="1" dirty="0">
                <a:latin typeface="Times New Roman" panose="02020603050405020304" pitchFamily="18" charset="0"/>
                <a:cs typeface="Times New Roman" panose="02020603050405020304" pitchFamily="18" charset="0"/>
              </a:rPr>
              <a:t>Figure 2. </a:t>
            </a:r>
            <a:r>
              <a:rPr lang="en-US" sz="2200" dirty="0">
                <a:latin typeface="Times New Roman" panose="02020603050405020304" pitchFamily="18" charset="0"/>
                <a:cs typeface="Times New Roman" panose="02020603050405020304" pitchFamily="18" charset="0"/>
              </a:rPr>
              <a:t>displays the beginning steps of measuring a detection. There are two fit options: gaussian or 2-horned profile. A box is centered on a source and the box can vary in size if necessary. It is important to include the whole source as well as the baseline, but the box should be small enough to show the detailed of a source. </a:t>
            </a:r>
            <a:r>
              <a:rPr lang="en-US" sz="2200" b="1" dirty="0">
                <a:latin typeface="Times New Roman" panose="02020603050405020304" pitchFamily="18" charset="0"/>
                <a:cs typeface="Times New Roman" panose="02020603050405020304" pitchFamily="18" charset="0"/>
              </a:rPr>
              <a:t>Figure 3. </a:t>
            </a:r>
            <a:r>
              <a:rPr lang="en-US" sz="2200" dirty="0">
                <a:latin typeface="Times New Roman" panose="02020603050405020304" pitchFamily="18" charset="0"/>
                <a:cs typeface="Times New Roman" panose="02020603050405020304" pitchFamily="18" charset="0"/>
              </a:rPr>
              <a:t>shows the final fit. Once the fit on both the right and left edge of emission are approved, the code prints the calculated parameters. The information recorded can be saved in </a:t>
            </a:r>
            <a:r>
              <a:rPr lang="en-US" sz="2200" dirty="0" err="1">
                <a:latin typeface="Times New Roman" panose="02020603050405020304" pitchFamily="18" charset="0"/>
                <a:cs typeface="Times New Roman" panose="02020603050405020304" pitchFamily="18" charset="0"/>
              </a:rPr>
              <a:t>idl</a:t>
            </a:r>
            <a:r>
              <a:rPr lang="en-US" sz="2200" dirty="0">
                <a:latin typeface="Times New Roman" panose="02020603050405020304" pitchFamily="18" charset="0"/>
                <a:cs typeface="Times New Roman" panose="02020603050405020304" pitchFamily="18" charset="0"/>
              </a:rPr>
              <a:t>.  </a:t>
            </a:r>
          </a:p>
        </p:txBody>
      </p:sp>
      <p:sp>
        <p:nvSpPr>
          <p:cNvPr id="41" name="Rectangle 40">
            <a:extLst>
              <a:ext uri="{FF2B5EF4-FFF2-40B4-BE49-F238E27FC236}">
                <a16:creationId xmlns:a16="http://schemas.microsoft.com/office/drawing/2014/main" id="{0FC91E8F-CA48-4E2F-927E-99B5B45200A3}"/>
              </a:ext>
            </a:extLst>
          </p:cNvPr>
          <p:cNvSpPr/>
          <p:nvPr/>
        </p:nvSpPr>
        <p:spPr>
          <a:xfrm>
            <a:off x="23693599" y="22045258"/>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7169</TotalTime>
  <Words>723</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202</cp:revision>
  <dcterms:created xsi:type="dcterms:W3CDTF">2016-12-22T16:59:19Z</dcterms:created>
  <dcterms:modified xsi:type="dcterms:W3CDTF">2017-12-28T19:58:52Z</dcterms:modified>
</cp:coreProperties>
</file>